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3"/>
  </p:notesMasterIdLst>
  <p:handoutMasterIdLst>
    <p:handoutMasterId r:id="rId34"/>
  </p:handoutMasterIdLst>
  <p:sldIdLst>
    <p:sldId id="264" r:id="rId2"/>
    <p:sldId id="323" r:id="rId3"/>
    <p:sldId id="324" r:id="rId4"/>
    <p:sldId id="325" r:id="rId5"/>
    <p:sldId id="326" r:id="rId6"/>
    <p:sldId id="356" r:id="rId7"/>
    <p:sldId id="327" r:id="rId8"/>
    <p:sldId id="328" r:id="rId9"/>
    <p:sldId id="329" r:id="rId10"/>
    <p:sldId id="330" r:id="rId11"/>
    <p:sldId id="331" r:id="rId12"/>
    <p:sldId id="332" r:id="rId13"/>
    <p:sldId id="337" r:id="rId14"/>
    <p:sldId id="333" r:id="rId15"/>
    <p:sldId id="334" r:id="rId16"/>
    <p:sldId id="335" r:id="rId17"/>
    <p:sldId id="339" r:id="rId18"/>
    <p:sldId id="340" r:id="rId19"/>
    <p:sldId id="347" r:id="rId20"/>
    <p:sldId id="341" r:id="rId21"/>
    <p:sldId id="342" r:id="rId22"/>
    <p:sldId id="345" r:id="rId23"/>
    <p:sldId id="343" r:id="rId24"/>
    <p:sldId id="346" r:id="rId25"/>
    <p:sldId id="351" r:id="rId26"/>
    <p:sldId id="349" r:id="rId27"/>
    <p:sldId id="350" r:id="rId28"/>
    <p:sldId id="354" r:id="rId29"/>
    <p:sldId id="352" r:id="rId30"/>
    <p:sldId id="348" r:id="rId31"/>
    <p:sldId id="353" r:id="rId32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 varScale="1">
        <p:scale>
          <a:sx n="78" d="100"/>
          <a:sy n="78" d="100"/>
        </p:scale>
        <p:origin x="159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10</a:t>
            </a:r>
          </a:p>
          <a:p>
            <a:pPr eaLnBrk="1" hangingPunct="1"/>
            <a:r>
              <a:rPr lang="fr-FR" altLang="fr-FR" dirty="0"/>
              <a:t>CNN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2d et </a:t>
            </a:r>
            <a:r>
              <a:rPr lang="fr-FR" dirty="0" err="1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défini la taille de la fenêtre et le pas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r>
              <a:rPr lang="fr-FR" dirty="0"/>
              <a:t>La taille de la fenêtre</a:t>
            </a:r>
          </a:p>
          <a:p>
            <a:pPr lvl="1"/>
            <a:r>
              <a:rPr lang="fr-FR" dirty="0"/>
              <a:t>Puis son pas (</a:t>
            </a:r>
            <a:r>
              <a:rPr lang="fr-FR" dirty="0" err="1"/>
              <a:t>stride</a:t>
            </a:r>
            <a:r>
              <a:rPr lang="fr-FR" dirty="0"/>
              <a:t>) généralement 1</a:t>
            </a:r>
          </a:p>
          <a:p>
            <a:r>
              <a:rPr lang="fr-FR" dirty="0"/>
              <a:t>Dans cet exemple</a:t>
            </a:r>
          </a:p>
          <a:p>
            <a:pPr lvl="1"/>
            <a:r>
              <a:rPr lang="fr-FR" dirty="0"/>
              <a:t>Matrice input 7x7</a:t>
            </a:r>
          </a:p>
          <a:p>
            <a:pPr lvl="1"/>
            <a:r>
              <a:rPr lang="fr-FR" dirty="0"/>
              <a:t>Fenêtre 3x3</a:t>
            </a:r>
          </a:p>
          <a:p>
            <a:pPr lvl="1"/>
            <a:r>
              <a:rPr lang="fr-FR" dirty="0" err="1"/>
              <a:t>Stride</a:t>
            </a:r>
            <a:r>
              <a:rPr lang="fr-FR" dirty="0"/>
              <a:t> 1</a:t>
            </a:r>
          </a:p>
          <a:p>
            <a:pPr lvl="1"/>
            <a:r>
              <a:rPr lang="fr-FR" dirty="0"/>
              <a:t>Donne output 5x5</a:t>
            </a:r>
          </a:p>
          <a:p>
            <a:r>
              <a:rPr lang="fr-FR" dirty="0"/>
              <a:t>Exemple avec une fenêtre 3x3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(keras.layers.Conv2D(64, (3, 3)))</a:t>
            </a:r>
          </a:p>
          <a:p>
            <a:pPr lvl="1"/>
            <a:r>
              <a:rPr lang="fr-FR" dirty="0"/>
              <a:t>Génère 64 fenêtres 3x3</a:t>
            </a:r>
          </a:p>
          <a:p>
            <a:r>
              <a:rPr lang="fr-FR" dirty="0" err="1"/>
              <a:t>Padding</a:t>
            </a:r>
            <a:r>
              <a:rPr lang="fr-FR" dirty="0"/>
              <a:t> = ‘</a:t>
            </a:r>
            <a:r>
              <a:rPr lang="fr-FR" dirty="0" err="1"/>
              <a:t>same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Permet de ne pas réduire la taille de la matrice résultat</a:t>
            </a:r>
          </a:p>
          <a:p>
            <a:pPr lvl="1"/>
            <a:r>
              <a:rPr lang="fr-FR" dirty="0"/>
              <a:t>Identique au layer </a:t>
            </a:r>
            <a:r>
              <a:rPr lang="fr-FR" dirty="0" err="1"/>
              <a:t>ZeroPadding</a:t>
            </a:r>
            <a:endParaRPr lang="fr-FR" dirty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Conv1d, Conv2d, Conv3d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possède plusieurs implémentations de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convolutifs</a:t>
            </a:r>
            <a:endParaRPr lang="fr-FR" dirty="0"/>
          </a:p>
          <a:p>
            <a:r>
              <a:rPr lang="fr-FR" dirty="0"/>
              <a:t>Par exemple Conv2d applique une convolution sur une matrice</a:t>
            </a:r>
          </a:p>
          <a:p>
            <a:pPr lvl="1"/>
            <a:r>
              <a:rPr lang="fr-FR" dirty="0"/>
              <a:t>Conv2D(32, (3, 3), (1,1))</a:t>
            </a:r>
          </a:p>
          <a:p>
            <a:pPr lvl="1"/>
            <a:r>
              <a:rPr lang="fr-FR" dirty="0"/>
              <a:t>Applique 32 filtres</a:t>
            </a:r>
          </a:p>
          <a:p>
            <a:pPr lvl="1"/>
            <a:r>
              <a:rPr lang="fr-FR" dirty="0"/>
              <a:t>Avec une fenêtre de taille 3x3</a:t>
            </a:r>
          </a:p>
          <a:p>
            <a:pPr lvl="1"/>
            <a:r>
              <a:rPr lang="fr-FR" dirty="0"/>
              <a:t>Et un </a:t>
            </a:r>
            <a:r>
              <a:rPr lang="fr-FR" dirty="0" err="1"/>
              <a:t>stride</a:t>
            </a:r>
            <a:r>
              <a:rPr lang="fr-FR" dirty="0"/>
              <a:t> 1x1</a:t>
            </a:r>
          </a:p>
          <a:p>
            <a:pPr lvl="1"/>
            <a:r>
              <a:rPr lang="fr-FR" dirty="0"/>
              <a:t>Nécessite un </a:t>
            </a:r>
            <a:r>
              <a:rPr lang="fr-FR" dirty="0" err="1"/>
              <a:t>shape</a:t>
            </a:r>
            <a:r>
              <a:rPr lang="fr-FR" dirty="0"/>
              <a:t>(</a:t>
            </a:r>
            <a:r>
              <a:rPr lang="fr-FR" dirty="0" err="1"/>
              <a:t>nbsample,width,length,colordepth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et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pas confondre Convolution et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La fenêtre de convolution glisse avec chevauchement</a:t>
            </a:r>
          </a:p>
          <a:p>
            <a:pPr lvl="1"/>
            <a:r>
              <a:rPr lang="fr-FR" dirty="0"/>
              <a:t>La fenêtre de </a:t>
            </a:r>
            <a:r>
              <a:rPr lang="fr-FR" dirty="0" err="1"/>
              <a:t>pooling</a:t>
            </a:r>
            <a:r>
              <a:rPr lang="fr-FR" dirty="0"/>
              <a:t> glisse sans chevauchement</a:t>
            </a:r>
          </a:p>
          <a:p>
            <a:pPr lvl="1"/>
            <a:r>
              <a:rPr lang="fr-FR" dirty="0"/>
              <a:t>Un </a:t>
            </a:r>
            <a:r>
              <a:rPr lang="fr-FR" dirty="0" err="1"/>
              <a:t>pooling</a:t>
            </a:r>
            <a:r>
              <a:rPr lang="fr-FR" dirty="0"/>
              <a:t> est une convolution où </a:t>
            </a:r>
          </a:p>
          <a:p>
            <a:pPr lvl="2"/>
            <a:r>
              <a:rPr lang="fr-FR" dirty="0" err="1"/>
              <a:t>stride</a:t>
            </a:r>
            <a:r>
              <a:rPr lang="fr-FR" dirty="0"/>
              <a:t> = taille fenêtre</a:t>
            </a:r>
          </a:p>
          <a:p>
            <a:pPr lvl="2"/>
            <a:r>
              <a:rPr lang="fr-FR" dirty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MNIST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un exemple après une convolution 32, un e normalisation et un relu</a:t>
            </a:r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Layer de réduction</a:t>
            </a:r>
          </a:p>
          <a:p>
            <a:pPr lvl="1"/>
            <a:r>
              <a:rPr lang="fr-FR" dirty="0"/>
              <a:t>Par exemple transforme un tenseur 2D en un tenseur 1D</a:t>
            </a:r>
          </a:p>
          <a:p>
            <a:pPr lvl="1"/>
            <a:r>
              <a:rPr lang="fr-FR" dirty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Fait le lien entre le CNN et le Dense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4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ImageDataGenerator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lire automatiquement des répertoires d’images</a:t>
            </a:r>
          </a:p>
          <a:p>
            <a:pPr lvl="1"/>
            <a:r>
              <a:rPr lang="fr-FR" dirty="0"/>
              <a:t>Chaque dossier représente une catégorie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sz="2000" dirty="0" err="1"/>
              <a:t>trainset</a:t>
            </a:r>
            <a:r>
              <a:rPr lang="fr-FR" sz="2000" dirty="0"/>
              <a:t> = </a:t>
            </a:r>
            <a:r>
              <a:rPr lang="fr-FR" sz="2000" dirty="0" err="1"/>
              <a:t>keras.preprocessing.image.ImageDataGenerator</a:t>
            </a:r>
            <a:r>
              <a:rPr lang="fr-FR" sz="2000" dirty="0"/>
              <a:t>(</a:t>
            </a:r>
            <a:r>
              <a:rPr lang="fr-FR" sz="2000" dirty="0" err="1"/>
              <a:t>rescale</a:t>
            </a:r>
            <a:r>
              <a:rPr lang="fr-FR" sz="2000" dirty="0"/>
              <a:t>=1. / 255, </a:t>
            </a:r>
            <a:r>
              <a:rPr lang="fr-FR" sz="2000" dirty="0" err="1"/>
              <a:t>validation_split</a:t>
            </a:r>
            <a:r>
              <a:rPr lang="fr-FR" sz="2000" dirty="0"/>
              <a:t>=0.2)</a:t>
            </a:r>
          </a:p>
          <a:p>
            <a:pPr lvl="1"/>
            <a:r>
              <a:rPr lang="fr-FR" sz="2000" dirty="0" err="1"/>
              <a:t>trainGenerator</a:t>
            </a:r>
            <a:r>
              <a:rPr lang="fr-FR" sz="2000" dirty="0"/>
              <a:t> = </a:t>
            </a:r>
            <a:r>
              <a:rPr lang="fr-FR" sz="2000" dirty="0" err="1"/>
              <a:t>trainset.flow_from_directory</a:t>
            </a:r>
            <a:r>
              <a:rPr lang="fr-FR" sz="2000" dirty="0"/>
              <a:t>(</a:t>
            </a:r>
          </a:p>
          <a:p>
            <a:pPr marL="457200" lvl="1" indent="0">
              <a:buNone/>
            </a:pPr>
            <a:r>
              <a:rPr lang="fr-FR" sz="2000" dirty="0"/>
              <a:t>            'data/</a:t>
            </a:r>
            <a:r>
              <a:rPr lang="fr-FR" sz="2000" dirty="0" err="1"/>
              <a:t>dogsvscats</a:t>
            </a:r>
            <a:r>
              <a:rPr lang="fr-FR" sz="2000" dirty="0"/>
              <a:t>/train',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target_size</a:t>
            </a:r>
            <a:r>
              <a:rPr lang="fr-FR" sz="2000" dirty="0"/>
              <a:t>=(150, 150),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subset</a:t>
            </a:r>
            <a:r>
              <a:rPr lang="fr-FR" sz="2000" dirty="0"/>
              <a:t> = 'training',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class_mode</a:t>
            </a:r>
            <a:r>
              <a:rPr lang="fr-FR" sz="2000" dirty="0"/>
              <a:t>="</a:t>
            </a:r>
            <a:r>
              <a:rPr lang="fr-FR" sz="2000" dirty="0" err="1"/>
              <a:t>binary</a:t>
            </a:r>
            <a:r>
              <a:rPr lang="fr-FR" sz="20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28119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Augmenter le jeux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un réseau est profond plus il lui faut des données</a:t>
            </a:r>
          </a:p>
          <a:p>
            <a:pPr lvl="1"/>
            <a:r>
              <a:rPr lang="fr-FR" dirty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possède la classe </a:t>
            </a:r>
            <a:r>
              <a:rPr lang="fr-FR" dirty="0" err="1"/>
              <a:t>ImageDataGenerator</a:t>
            </a:r>
            <a:r>
              <a:rPr lang="fr-FR" dirty="0"/>
              <a:t> pour effectuer </a:t>
            </a:r>
            <a:r>
              <a:rPr lang="fr-FR" dirty="0" err="1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B354D-186E-43C0-A981-9660725B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B394A8-B953-4A2A-8B0D-471FBD26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r>
              <a:rPr lang="fr-FR" dirty="0"/>
              <a:t> peut remplacer </a:t>
            </a:r>
            <a:r>
              <a:rPr lang="fr-FR" dirty="0" err="1"/>
              <a:t>ImageDataGenerator</a:t>
            </a:r>
            <a:r>
              <a:rPr lang="fr-FR" dirty="0"/>
              <a:t> depuis TF 2.3</a:t>
            </a:r>
          </a:p>
          <a:p>
            <a:pPr lvl="1"/>
            <a:r>
              <a:rPr lang="fr-FR" dirty="0"/>
              <a:t>Possibilité de cache</a:t>
            </a:r>
          </a:p>
          <a:p>
            <a:pPr lvl="1"/>
            <a:r>
              <a:rPr lang="fr-FR" dirty="0"/>
              <a:t>Doit s'utiliser avec un layer de </a:t>
            </a:r>
            <a:r>
              <a:rPr lang="fr-FR" dirty="0" err="1"/>
              <a:t>rescale</a:t>
            </a:r>
            <a:endParaRPr lang="fr-FR" dirty="0"/>
          </a:p>
          <a:p>
            <a:pPr lvl="1"/>
            <a:r>
              <a:rPr lang="fr-FR" dirty="0"/>
              <a:t>N'effectue pas d'augmentation</a:t>
            </a:r>
          </a:p>
          <a:p>
            <a:pPr lvl="1"/>
            <a:r>
              <a:rPr lang="fr-FR"/>
              <a:t>Assez complexe</a:t>
            </a:r>
            <a:endParaRPr lang="fr-FR" dirty="0"/>
          </a:p>
          <a:p>
            <a:pPr lvl="1"/>
            <a:r>
              <a:rPr lang="fr-FR" dirty="0"/>
              <a:t>Exemple : https://www.tensorflow.org/tutorials/load_data/images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65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Normalisation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Batch_normalization</a:t>
            </a:r>
            <a:r>
              <a:rPr lang="fr-FR" dirty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epsilon=0.001)</a:t>
            </a:r>
          </a:p>
          <a:p>
            <a:pPr lvl="1"/>
            <a:r>
              <a:rPr lang="fr-FR" dirty="0"/>
              <a:t>Retourne</a:t>
            </a:r>
          </a:p>
          <a:p>
            <a:pPr lvl="1"/>
            <a:r>
              <a:rPr lang="sv-SE" dirty="0"/>
              <a:t>output = (x - mean) / sqrt(var + epsilon) * gamma + 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22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Cropping2d permet de </a:t>
            </a:r>
            <a:r>
              <a:rPr lang="fr-FR" dirty="0" err="1"/>
              <a:t>cropper</a:t>
            </a:r>
            <a:r>
              <a:rPr lang="fr-FR" dirty="0"/>
              <a:t> (recadrer une matrice)</a:t>
            </a:r>
          </a:p>
          <a:p>
            <a:pPr lvl="1"/>
            <a:r>
              <a:rPr lang="fr-FR" dirty="0"/>
              <a:t>Diminue la taille de la matrice</a:t>
            </a:r>
          </a:p>
          <a:p>
            <a:pPr lvl="1"/>
            <a:r>
              <a:rPr lang="fr-FR" dirty="0"/>
              <a:t>Inverse de </a:t>
            </a:r>
            <a:r>
              <a:rPr lang="fr-FR" dirty="0" err="1"/>
              <a:t>ZeroPadding</a:t>
            </a:r>
            <a:endParaRPr lang="fr-FR" dirty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=None)</a:t>
            </a:r>
          </a:p>
          <a:p>
            <a:pPr lvl="1"/>
            <a:r>
              <a:rPr lang="fr-FR" dirty="0"/>
              <a:t>Les 2 </a:t>
            </a:r>
            <a:r>
              <a:rPr lang="fr-FR" dirty="0" err="1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/>
              <a:t>))</a:t>
            </a:r>
          </a:p>
          <a:p>
            <a:r>
              <a:rPr lang="fr-FR" dirty="0"/>
              <a:t>Un </a:t>
            </a:r>
            <a:r>
              <a:rPr lang="fr-FR" dirty="0" err="1"/>
              <a:t>cropping</a:t>
            </a:r>
            <a:r>
              <a:rPr lang="fr-FR" dirty="0"/>
              <a:t> automatique nécessite un réseau neuronal à part entière</a:t>
            </a:r>
          </a:p>
          <a:p>
            <a:pPr lvl="1"/>
            <a:r>
              <a:rPr lang="fr-FR" dirty="0"/>
              <a:t>Voir SVHN </a:t>
            </a:r>
            <a:r>
              <a:rPr lang="fr-FR" dirty="0" err="1"/>
              <a:t>autocrop</a:t>
            </a:r>
            <a:r>
              <a:rPr lang="fr-FR" dirty="0"/>
              <a:t>                             =&gt;</a:t>
            </a:r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80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735EF-00C0-4146-A5DD-CF79668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5BE5C-1ECB-4209-B838-37445CAD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dans le traitement de signal</a:t>
            </a:r>
          </a:p>
          <a:p>
            <a:pPr lvl="1"/>
            <a:r>
              <a:rPr lang="fr-FR" dirty="0"/>
              <a:t>Image</a:t>
            </a:r>
          </a:p>
          <a:p>
            <a:pPr lvl="1"/>
            <a:r>
              <a:rPr lang="fr-FR" dirty="0"/>
              <a:t>Son</a:t>
            </a:r>
          </a:p>
          <a:p>
            <a:pPr lvl="1"/>
            <a:r>
              <a:rPr lang="fr-FR" dirty="0"/>
              <a:t>Electromagnétisme</a:t>
            </a:r>
          </a:p>
          <a:p>
            <a:pPr lvl="1"/>
            <a:r>
              <a:rPr lang="fr-FR" dirty="0"/>
              <a:t>Données corrélées comme des multiples capteurs de températures dans un bâtiment</a:t>
            </a:r>
          </a:p>
          <a:p>
            <a:pPr lvl="1"/>
            <a:r>
              <a:rPr lang="fr-FR" dirty="0"/>
              <a:t>Peu utile pour les DATA décorrélées</a:t>
            </a:r>
          </a:p>
        </p:txBody>
      </p:sp>
    </p:spTree>
    <p:extLst>
      <p:ext uri="{BB962C8B-B14F-4D97-AF65-F5344CB8AC3E}">
        <p14:creationId xmlns:p14="http://schemas.microsoft.com/office/powerpoint/2010/main" val="318497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  <a:p>
            <a:pPr lvl="1"/>
            <a:r>
              <a:rPr lang="fr-FR" dirty="0"/>
              <a:t>Le produit de convolution est un opérateur bilinéaire et un produit commutatif, généralement noté *, qui, à deux fonctions f et g sur un même domaine infini, fait correspondre une autre fonction « f ∗ g » sur ce domaine, qui en tout point de celui-ci est égale à l'intégrale sur l'entièreté du domaine d'une des deux fonctions autour de ce point, pondérée par l'autre fonction autour de 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/>
              <a:t>Convolution 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produit de convolution généralise l'idée de moyenne glissante et est la représentation mathématique de la notion de filtre linéaire</a:t>
            </a:r>
          </a:p>
          <a:p>
            <a:pPr lvl="1"/>
            <a:r>
              <a:rPr lang="fr-FR" dirty="0"/>
              <a:t>Il s'applique aussi bien à des données temporelles (en traitement du signal par exemple) qu'à des données spatiales (en traitement d'image)</a:t>
            </a:r>
          </a:p>
          <a:p>
            <a:pPr lvl="1"/>
            <a:r>
              <a:rPr lang="fr-FR" dirty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17630</TotalTime>
  <Words>1146</Words>
  <Application>Microsoft Office PowerPoint</Application>
  <PresentationFormat>Affichage à l'écran (4:3)</PresentationFormat>
  <Paragraphs>177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Deep Learning</vt:lpstr>
      <vt:lpstr>ML vs DL</vt:lpstr>
      <vt:lpstr>But</vt:lpstr>
      <vt:lpstr>Convolution</vt:lpstr>
      <vt:lpstr>Convolution</vt:lpstr>
      <vt:lpstr>Exemple de convolution</vt:lpstr>
      <vt:lpstr>Convolution 2d et Hyperparamètres</vt:lpstr>
      <vt:lpstr>Convolution Keras</vt:lpstr>
      <vt:lpstr>Conv1d, Conv2d, Conv3d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Flatten</vt:lpstr>
      <vt:lpstr>ImageDataGenerator</vt:lpstr>
      <vt:lpstr>Augmenter le jeux de données</vt:lpstr>
      <vt:lpstr>image_dataset_from_directory</vt:lpstr>
      <vt:lpstr>Normalisation Keras</vt:lpstr>
      <vt:lpstr>Cropping</vt:lpstr>
      <vt:lpstr>Utilité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548</cp:revision>
  <dcterms:created xsi:type="dcterms:W3CDTF">2000-04-10T19:33:12Z</dcterms:created>
  <dcterms:modified xsi:type="dcterms:W3CDTF">2024-11-22T08:39:16Z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